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570" y="1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ACDC-B5A3-4647-AA53-22A835DF75E8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0F2C-36E6-459D-B6ED-3E5589D4C2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13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ACDC-B5A3-4647-AA53-22A835DF75E8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0F2C-36E6-459D-B6ED-3E5589D4C2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21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ACDC-B5A3-4647-AA53-22A835DF75E8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0F2C-36E6-459D-B6ED-3E5589D4C2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94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ACDC-B5A3-4647-AA53-22A835DF75E8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0F2C-36E6-459D-B6ED-3E5589D4C2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15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ACDC-B5A3-4647-AA53-22A835DF75E8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0F2C-36E6-459D-B6ED-3E5589D4C2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8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ACDC-B5A3-4647-AA53-22A835DF75E8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0F2C-36E6-459D-B6ED-3E5589D4C2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91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ACDC-B5A3-4647-AA53-22A835DF75E8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0F2C-36E6-459D-B6ED-3E5589D4C2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651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ACDC-B5A3-4647-AA53-22A835DF75E8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0F2C-36E6-459D-B6ED-3E5589D4C2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91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ACDC-B5A3-4647-AA53-22A835DF75E8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0F2C-36E6-459D-B6ED-3E5589D4C2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42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ACDC-B5A3-4647-AA53-22A835DF75E8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0F2C-36E6-459D-B6ED-3E5589D4C2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1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ACDC-B5A3-4647-AA53-22A835DF75E8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0F2C-36E6-459D-B6ED-3E5589D4C2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182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BACDC-B5A3-4647-AA53-22A835DF75E8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E0F2C-36E6-459D-B6ED-3E5589D4C2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625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0CC596-9948-E5A8-CB8F-3799AA3C6CD8}"/>
              </a:ext>
            </a:extLst>
          </p:cNvPr>
          <p:cNvSpPr txBox="1"/>
          <p:nvPr/>
        </p:nvSpPr>
        <p:spPr>
          <a:xfrm flipH="1">
            <a:off x="45047" y="156070"/>
            <a:ext cx="2632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商品開発成果報告シート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A8B7F8-D2CE-F773-FF4C-4E099D67A8EA}"/>
              </a:ext>
            </a:extLst>
          </p:cNvPr>
          <p:cNvSpPr txBox="1"/>
          <p:nvPr/>
        </p:nvSpPr>
        <p:spPr>
          <a:xfrm flipH="1">
            <a:off x="240477" y="561133"/>
            <a:ext cx="2632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事業名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B3FFC82-793E-8194-1D83-4F87F374B590}"/>
              </a:ext>
            </a:extLst>
          </p:cNvPr>
          <p:cNvSpPr txBox="1"/>
          <p:nvPr/>
        </p:nvSpPr>
        <p:spPr>
          <a:xfrm flipH="1">
            <a:off x="240477" y="1267464"/>
            <a:ext cx="8668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D11F850-9D7B-7D9C-F82C-FA6D49373552}"/>
              </a:ext>
            </a:extLst>
          </p:cNvPr>
          <p:cNvSpPr txBox="1"/>
          <p:nvPr/>
        </p:nvSpPr>
        <p:spPr>
          <a:xfrm flipH="1">
            <a:off x="240477" y="2153463"/>
            <a:ext cx="2632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ターゲット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98E891-18D3-AB9F-8EF7-13CEACDA238D}"/>
              </a:ext>
            </a:extLst>
          </p:cNvPr>
          <p:cNvSpPr txBox="1"/>
          <p:nvPr/>
        </p:nvSpPr>
        <p:spPr>
          <a:xfrm flipH="1">
            <a:off x="3106943" y="1271931"/>
            <a:ext cx="12909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活用する地域資源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0623B6-63B3-0A1D-2F21-6B5971678C88}"/>
              </a:ext>
            </a:extLst>
          </p:cNvPr>
          <p:cNvSpPr txBox="1"/>
          <p:nvPr/>
        </p:nvSpPr>
        <p:spPr>
          <a:xfrm flipH="1">
            <a:off x="6270588" y="1276973"/>
            <a:ext cx="20004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地域資源の歴史・文化的背景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F3E3BC-4945-C50B-2BA2-808C652EBE75}"/>
              </a:ext>
            </a:extLst>
          </p:cNvPr>
          <p:cNvSpPr txBox="1"/>
          <p:nvPr/>
        </p:nvSpPr>
        <p:spPr>
          <a:xfrm flipH="1">
            <a:off x="6303302" y="2150348"/>
            <a:ext cx="2632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地域資源の競合相手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7BD4420-E85A-EFD5-A102-A1A2E568A85F}"/>
              </a:ext>
            </a:extLst>
          </p:cNvPr>
          <p:cNvSpPr txBox="1"/>
          <p:nvPr/>
        </p:nvSpPr>
        <p:spPr>
          <a:xfrm flipH="1">
            <a:off x="248990" y="3469401"/>
            <a:ext cx="2632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販路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BD51AB9-9E03-1737-4BA3-8ABEF8505F65}"/>
              </a:ext>
            </a:extLst>
          </p:cNvPr>
          <p:cNvSpPr txBox="1"/>
          <p:nvPr/>
        </p:nvSpPr>
        <p:spPr>
          <a:xfrm flipH="1">
            <a:off x="240477" y="4530318"/>
            <a:ext cx="2632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販路設定の理由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F20192-E771-0F25-7750-5814C79BC250}"/>
              </a:ext>
            </a:extLst>
          </p:cNvPr>
          <p:cNvSpPr txBox="1"/>
          <p:nvPr/>
        </p:nvSpPr>
        <p:spPr>
          <a:xfrm flipH="1">
            <a:off x="2589685" y="3469401"/>
            <a:ext cx="2632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商品内容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C2DFAD2-3617-714A-9107-85B7A8D6800A}"/>
              </a:ext>
            </a:extLst>
          </p:cNvPr>
          <p:cNvSpPr txBox="1"/>
          <p:nvPr/>
        </p:nvSpPr>
        <p:spPr>
          <a:xfrm flipH="1">
            <a:off x="6772615" y="3567954"/>
            <a:ext cx="2632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価格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E0C24D2-5D7B-45AB-B844-4894804ADE6B}"/>
              </a:ext>
            </a:extLst>
          </p:cNvPr>
          <p:cNvSpPr txBox="1"/>
          <p:nvPr/>
        </p:nvSpPr>
        <p:spPr>
          <a:xfrm flipH="1">
            <a:off x="6794571" y="4603889"/>
            <a:ext cx="2632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価格設定の理由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F3B35BF-9180-4079-7F4B-C74BD14694D7}"/>
              </a:ext>
            </a:extLst>
          </p:cNvPr>
          <p:cNvSpPr txBox="1"/>
          <p:nvPr/>
        </p:nvSpPr>
        <p:spPr>
          <a:xfrm flipH="1">
            <a:off x="273637" y="5967237"/>
            <a:ext cx="2632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宣伝・広告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6FB3E8B-B685-5717-7980-E3840034DE66}"/>
              </a:ext>
            </a:extLst>
          </p:cNvPr>
          <p:cNvSpPr txBox="1"/>
          <p:nvPr/>
        </p:nvSpPr>
        <p:spPr>
          <a:xfrm flipH="1">
            <a:off x="4590269" y="5969040"/>
            <a:ext cx="2632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販売結果（価格✕人数＝売上）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A1FFBC14-D4A4-E51C-E31F-61B6A611E8C0}"/>
              </a:ext>
            </a:extLst>
          </p:cNvPr>
          <p:cNvSpPr/>
          <p:nvPr/>
        </p:nvSpPr>
        <p:spPr>
          <a:xfrm>
            <a:off x="240477" y="561133"/>
            <a:ext cx="8663046" cy="586959"/>
          </a:xfrm>
          <a:prstGeom prst="roundRect">
            <a:avLst>
              <a:gd name="adj" fmla="val 7503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E90379C3-5E20-2BF9-4D1C-392D7C2C459E}"/>
              </a:ext>
            </a:extLst>
          </p:cNvPr>
          <p:cNvSpPr/>
          <p:nvPr/>
        </p:nvSpPr>
        <p:spPr>
          <a:xfrm>
            <a:off x="240477" y="1254081"/>
            <a:ext cx="2764716" cy="793393"/>
          </a:xfrm>
          <a:prstGeom prst="roundRect">
            <a:avLst>
              <a:gd name="adj" fmla="val 75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EF5570B5-9066-1DE2-02A9-7827FBD16264}"/>
              </a:ext>
            </a:extLst>
          </p:cNvPr>
          <p:cNvSpPr/>
          <p:nvPr/>
        </p:nvSpPr>
        <p:spPr>
          <a:xfrm>
            <a:off x="3106943" y="1245091"/>
            <a:ext cx="3061895" cy="1891266"/>
          </a:xfrm>
          <a:prstGeom prst="roundRect">
            <a:avLst>
              <a:gd name="adj" fmla="val 31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2219AFF5-841D-E602-3C6B-762B8098A892}"/>
              </a:ext>
            </a:extLst>
          </p:cNvPr>
          <p:cNvSpPr/>
          <p:nvPr/>
        </p:nvSpPr>
        <p:spPr>
          <a:xfrm>
            <a:off x="240477" y="2123860"/>
            <a:ext cx="2764716" cy="1012497"/>
          </a:xfrm>
          <a:prstGeom prst="roundRect">
            <a:avLst>
              <a:gd name="adj" fmla="val 75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39AC13ED-DD02-C413-1E8D-3200391CB627}"/>
              </a:ext>
            </a:extLst>
          </p:cNvPr>
          <p:cNvSpPr/>
          <p:nvPr/>
        </p:nvSpPr>
        <p:spPr>
          <a:xfrm>
            <a:off x="6236070" y="1287571"/>
            <a:ext cx="2632935" cy="793393"/>
          </a:xfrm>
          <a:prstGeom prst="roundRect">
            <a:avLst>
              <a:gd name="adj" fmla="val 75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4C1E2D51-06A9-F43B-9913-6CD2B97302BA}"/>
              </a:ext>
            </a:extLst>
          </p:cNvPr>
          <p:cNvSpPr/>
          <p:nvPr/>
        </p:nvSpPr>
        <p:spPr>
          <a:xfrm>
            <a:off x="6236070" y="2157193"/>
            <a:ext cx="2632935" cy="979164"/>
          </a:xfrm>
          <a:prstGeom prst="roundRect">
            <a:avLst>
              <a:gd name="adj" fmla="val 75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814BF182-C4FB-9C73-A46C-E37FF3677168}"/>
              </a:ext>
            </a:extLst>
          </p:cNvPr>
          <p:cNvSpPr/>
          <p:nvPr/>
        </p:nvSpPr>
        <p:spPr>
          <a:xfrm>
            <a:off x="248991" y="3466737"/>
            <a:ext cx="2262248" cy="906812"/>
          </a:xfrm>
          <a:prstGeom prst="roundRect">
            <a:avLst>
              <a:gd name="adj" fmla="val 75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BB7CA92A-7D27-3A1C-03D8-6B1339EA4C31}"/>
              </a:ext>
            </a:extLst>
          </p:cNvPr>
          <p:cNvSpPr/>
          <p:nvPr/>
        </p:nvSpPr>
        <p:spPr>
          <a:xfrm>
            <a:off x="2589684" y="3473196"/>
            <a:ext cx="4126001" cy="2215188"/>
          </a:xfrm>
          <a:prstGeom prst="roundRect">
            <a:avLst>
              <a:gd name="adj" fmla="val 305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5328605F-1970-63B6-70FB-F0EC91C77313}"/>
              </a:ext>
            </a:extLst>
          </p:cNvPr>
          <p:cNvSpPr/>
          <p:nvPr/>
        </p:nvSpPr>
        <p:spPr>
          <a:xfrm>
            <a:off x="257729" y="4514495"/>
            <a:ext cx="2262248" cy="1164898"/>
          </a:xfrm>
          <a:prstGeom prst="roundRect">
            <a:avLst>
              <a:gd name="adj" fmla="val 75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8E5CD537-36F5-95A5-881B-78D29379B8AD}"/>
              </a:ext>
            </a:extLst>
          </p:cNvPr>
          <p:cNvSpPr/>
          <p:nvPr/>
        </p:nvSpPr>
        <p:spPr>
          <a:xfrm>
            <a:off x="6785392" y="3478589"/>
            <a:ext cx="2118131" cy="894960"/>
          </a:xfrm>
          <a:prstGeom prst="roundRect">
            <a:avLst>
              <a:gd name="adj" fmla="val 75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A5A06336-A85C-85C8-D88D-489569A584D8}"/>
              </a:ext>
            </a:extLst>
          </p:cNvPr>
          <p:cNvSpPr/>
          <p:nvPr/>
        </p:nvSpPr>
        <p:spPr>
          <a:xfrm>
            <a:off x="6816086" y="4514495"/>
            <a:ext cx="2118131" cy="1173889"/>
          </a:xfrm>
          <a:prstGeom prst="roundRect">
            <a:avLst>
              <a:gd name="adj" fmla="val 75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C189127D-4C7B-F6D9-6055-6A83C6B45A23}"/>
              </a:ext>
            </a:extLst>
          </p:cNvPr>
          <p:cNvSpPr/>
          <p:nvPr/>
        </p:nvSpPr>
        <p:spPr>
          <a:xfrm>
            <a:off x="272187" y="5954603"/>
            <a:ext cx="4196174" cy="852289"/>
          </a:xfrm>
          <a:prstGeom prst="roundRect">
            <a:avLst>
              <a:gd name="adj" fmla="val 75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98421F02-464B-4BA8-1D69-82D2FA7A1730}"/>
              </a:ext>
            </a:extLst>
          </p:cNvPr>
          <p:cNvSpPr/>
          <p:nvPr/>
        </p:nvSpPr>
        <p:spPr>
          <a:xfrm>
            <a:off x="4619629" y="5954864"/>
            <a:ext cx="4331523" cy="852289"/>
          </a:xfrm>
          <a:prstGeom prst="roundRect">
            <a:avLst>
              <a:gd name="adj" fmla="val 75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DF2B79B-4242-F82A-50CB-2854D228B846}"/>
              </a:ext>
            </a:extLst>
          </p:cNvPr>
          <p:cNvSpPr txBox="1"/>
          <p:nvPr/>
        </p:nvSpPr>
        <p:spPr>
          <a:xfrm flipH="1">
            <a:off x="6058571" y="238270"/>
            <a:ext cx="2632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事業者名</a:t>
            </a:r>
          </a:p>
        </p:txBody>
      </p:sp>
      <p:sp>
        <p:nvSpPr>
          <p:cNvPr id="32" name="二等辺三角形 31">
            <a:extLst>
              <a:ext uri="{FF2B5EF4-FFF2-40B4-BE49-F238E27FC236}">
                <a16:creationId xmlns:a16="http://schemas.microsoft.com/office/drawing/2014/main" id="{E0596B64-0FF2-9FF4-16D5-AFCFB6EF57E4}"/>
              </a:ext>
            </a:extLst>
          </p:cNvPr>
          <p:cNvSpPr/>
          <p:nvPr/>
        </p:nvSpPr>
        <p:spPr>
          <a:xfrm rot="10800000">
            <a:off x="1380115" y="2009760"/>
            <a:ext cx="479166" cy="14974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55BC60B0-23E8-11FE-0303-11B4C44881F0}"/>
              </a:ext>
            </a:extLst>
          </p:cNvPr>
          <p:cNvSpPr/>
          <p:nvPr/>
        </p:nvSpPr>
        <p:spPr>
          <a:xfrm>
            <a:off x="248990" y="3466737"/>
            <a:ext cx="2262248" cy="906812"/>
          </a:xfrm>
          <a:prstGeom prst="roundRect">
            <a:avLst>
              <a:gd name="adj" fmla="val 75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DF9CDABC-B218-5D76-FB72-BC4A301C7692}"/>
              </a:ext>
            </a:extLst>
          </p:cNvPr>
          <p:cNvSpPr/>
          <p:nvPr/>
        </p:nvSpPr>
        <p:spPr>
          <a:xfrm rot="10800000">
            <a:off x="1110939" y="4375888"/>
            <a:ext cx="479166" cy="14974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二等辺三角形 35">
            <a:extLst>
              <a:ext uri="{FF2B5EF4-FFF2-40B4-BE49-F238E27FC236}">
                <a16:creationId xmlns:a16="http://schemas.microsoft.com/office/drawing/2014/main" id="{69F820F1-B6D0-8FC3-1DFE-3198BDC353C3}"/>
              </a:ext>
            </a:extLst>
          </p:cNvPr>
          <p:cNvSpPr/>
          <p:nvPr/>
        </p:nvSpPr>
        <p:spPr>
          <a:xfrm rot="10800000">
            <a:off x="7635568" y="4375888"/>
            <a:ext cx="479166" cy="14974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二等辺三角形 36">
            <a:extLst>
              <a:ext uri="{FF2B5EF4-FFF2-40B4-BE49-F238E27FC236}">
                <a16:creationId xmlns:a16="http://schemas.microsoft.com/office/drawing/2014/main" id="{606435A5-15BD-85DC-9554-7A2FACA6CE3E}"/>
              </a:ext>
            </a:extLst>
          </p:cNvPr>
          <p:cNvSpPr/>
          <p:nvPr/>
        </p:nvSpPr>
        <p:spPr>
          <a:xfrm rot="5400000">
            <a:off x="2858625" y="1638891"/>
            <a:ext cx="479166" cy="14974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>
            <a:extLst>
              <a:ext uri="{FF2B5EF4-FFF2-40B4-BE49-F238E27FC236}">
                <a16:creationId xmlns:a16="http://schemas.microsoft.com/office/drawing/2014/main" id="{2C338CA6-687A-733C-47F3-73B9A2E42DE8}"/>
              </a:ext>
            </a:extLst>
          </p:cNvPr>
          <p:cNvSpPr/>
          <p:nvPr/>
        </p:nvSpPr>
        <p:spPr>
          <a:xfrm rot="5400000">
            <a:off x="6004211" y="1666020"/>
            <a:ext cx="479166" cy="14974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二等辺三角形 39">
            <a:extLst>
              <a:ext uri="{FF2B5EF4-FFF2-40B4-BE49-F238E27FC236}">
                <a16:creationId xmlns:a16="http://schemas.microsoft.com/office/drawing/2014/main" id="{0A2D8D30-8016-8B3D-9975-803ACA4876A3}"/>
              </a:ext>
            </a:extLst>
          </p:cNvPr>
          <p:cNvSpPr/>
          <p:nvPr/>
        </p:nvSpPr>
        <p:spPr>
          <a:xfrm rot="5400000">
            <a:off x="5996487" y="2612024"/>
            <a:ext cx="479166" cy="14974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二等辺三角形 40">
            <a:extLst>
              <a:ext uri="{FF2B5EF4-FFF2-40B4-BE49-F238E27FC236}">
                <a16:creationId xmlns:a16="http://schemas.microsoft.com/office/drawing/2014/main" id="{644C0B2F-C946-8BF2-BFC9-7B48E552BEA5}"/>
              </a:ext>
            </a:extLst>
          </p:cNvPr>
          <p:cNvSpPr/>
          <p:nvPr/>
        </p:nvSpPr>
        <p:spPr>
          <a:xfrm rot="16200000">
            <a:off x="2266488" y="3870496"/>
            <a:ext cx="479166" cy="14974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二等辺三角形 41">
            <a:extLst>
              <a:ext uri="{FF2B5EF4-FFF2-40B4-BE49-F238E27FC236}">
                <a16:creationId xmlns:a16="http://schemas.microsoft.com/office/drawing/2014/main" id="{337C528B-C292-F183-55FA-2444271D9A5F}"/>
              </a:ext>
            </a:extLst>
          </p:cNvPr>
          <p:cNvSpPr/>
          <p:nvPr/>
        </p:nvSpPr>
        <p:spPr>
          <a:xfrm rot="5400000">
            <a:off x="6526303" y="3889983"/>
            <a:ext cx="479166" cy="14974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二等辺三角形 42">
            <a:extLst>
              <a:ext uri="{FF2B5EF4-FFF2-40B4-BE49-F238E27FC236}">
                <a16:creationId xmlns:a16="http://schemas.microsoft.com/office/drawing/2014/main" id="{8FBF99DA-4868-9219-8C25-1108519537D3}"/>
              </a:ext>
            </a:extLst>
          </p:cNvPr>
          <p:cNvSpPr/>
          <p:nvPr/>
        </p:nvSpPr>
        <p:spPr>
          <a:xfrm rot="10800000">
            <a:off x="2261800" y="3185083"/>
            <a:ext cx="4523591" cy="27169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二等辺三角形 44">
            <a:extLst>
              <a:ext uri="{FF2B5EF4-FFF2-40B4-BE49-F238E27FC236}">
                <a16:creationId xmlns:a16="http://schemas.microsoft.com/office/drawing/2014/main" id="{C726DE77-7839-C31B-C213-D7B1A455EC12}"/>
              </a:ext>
            </a:extLst>
          </p:cNvPr>
          <p:cNvSpPr/>
          <p:nvPr/>
        </p:nvSpPr>
        <p:spPr>
          <a:xfrm rot="5400000">
            <a:off x="4312119" y="6335465"/>
            <a:ext cx="479166" cy="14974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二等辺三角形 46">
            <a:extLst>
              <a:ext uri="{FF2B5EF4-FFF2-40B4-BE49-F238E27FC236}">
                <a16:creationId xmlns:a16="http://schemas.microsoft.com/office/drawing/2014/main" id="{7E5792C0-F8EB-7B1C-F324-E90ADB59F8E0}"/>
              </a:ext>
            </a:extLst>
          </p:cNvPr>
          <p:cNvSpPr/>
          <p:nvPr/>
        </p:nvSpPr>
        <p:spPr>
          <a:xfrm rot="10800000">
            <a:off x="2292495" y="5711650"/>
            <a:ext cx="4523591" cy="27169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9CA8725-C309-FD8D-FB50-F91910205760}"/>
              </a:ext>
            </a:extLst>
          </p:cNvPr>
          <p:cNvSpPr txBox="1"/>
          <p:nvPr/>
        </p:nvSpPr>
        <p:spPr>
          <a:xfrm flipH="1">
            <a:off x="63646" y="-18872"/>
            <a:ext cx="2632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>
                <a:latin typeface="Meiryo UI" panose="020B0604030504040204" pitchFamily="50" charset="-128"/>
                <a:ea typeface="Meiryo UI" panose="020B0604030504040204" pitchFamily="50" charset="-128"/>
              </a:rPr>
              <a:t>様式第６号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の４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7C6D7ACD-B471-D78B-A78A-259E9724AADE}"/>
              </a:ext>
            </a:extLst>
          </p:cNvPr>
          <p:cNvSpPr/>
          <p:nvPr/>
        </p:nvSpPr>
        <p:spPr>
          <a:xfrm>
            <a:off x="3192173" y="1980477"/>
            <a:ext cx="2868806" cy="1071676"/>
          </a:xfrm>
          <a:prstGeom prst="roundRect">
            <a:avLst>
              <a:gd name="adj" fmla="val 75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F84FCAE-434D-E3ED-A735-19F4F5A8BB22}"/>
              </a:ext>
            </a:extLst>
          </p:cNvPr>
          <p:cNvSpPr txBox="1"/>
          <p:nvPr/>
        </p:nvSpPr>
        <p:spPr>
          <a:xfrm flipH="1">
            <a:off x="3235234" y="1991110"/>
            <a:ext cx="2632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提供価値</a:t>
            </a:r>
          </a:p>
        </p:txBody>
      </p:sp>
    </p:spTree>
    <p:extLst>
      <p:ext uri="{BB962C8B-B14F-4D97-AF65-F5344CB8AC3E}">
        <p14:creationId xmlns:p14="http://schemas.microsoft.com/office/powerpoint/2010/main" val="471894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</TotalTime>
  <Words>56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山梨県</dc:creator>
  <cp:lastModifiedBy>山梨県</cp:lastModifiedBy>
  <cp:revision>9</cp:revision>
  <cp:lastPrinted>2024-06-05T13:34:04Z</cp:lastPrinted>
  <dcterms:created xsi:type="dcterms:W3CDTF">2024-02-28T00:16:04Z</dcterms:created>
  <dcterms:modified xsi:type="dcterms:W3CDTF">2024-06-05T13:35:32Z</dcterms:modified>
</cp:coreProperties>
</file>