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0396538" cy="7264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  <a:srgbClr val="ED7D31"/>
    <a:srgbClr val="FCECE8"/>
    <a:srgbClr val="F8D7CD"/>
    <a:srgbClr val="F4A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5C7E1537-1E03-4ADB-B7B2-4AE4DB8C0CBA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1241425"/>
            <a:ext cx="47942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77027"/>
            <a:ext cx="5437506" cy="390818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F7802ED8-4708-435E-8B4D-A88E7E7F6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41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741" y="1188874"/>
            <a:ext cx="8837057" cy="2529087"/>
          </a:xfrm>
        </p:spPr>
        <p:txBody>
          <a:bodyPr anchor="b"/>
          <a:lstStyle>
            <a:lvl1pPr algn="ctr">
              <a:defRPr sz="635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9567" y="3815492"/>
            <a:ext cx="7797404" cy="1753881"/>
          </a:xfrm>
        </p:spPr>
        <p:txBody>
          <a:bodyPr/>
          <a:lstStyle>
            <a:lvl1pPr marL="0" indent="0" algn="ctr">
              <a:buNone/>
              <a:defRPr sz="2542"/>
            </a:lvl1pPr>
            <a:lvl2pPr marL="484312" indent="0" algn="ctr">
              <a:buNone/>
              <a:defRPr sz="2119"/>
            </a:lvl2pPr>
            <a:lvl3pPr marL="968624" indent="0" algn="ctr">
              <a:buNone/>
              <a:defRPr sz="1907"/>
            </a:lvl3pPr>
            <a:lvl4pPr marL="1452936" indent="0" algn="ctr">
              <a:buNone/>
              <a:defRPr sz="1695"/>
            </a:lvl4pPr>
            <a:lvl5pPr marL="1937248" indent="0" algn="ctr">
              <a:buNone/>
              <a:defRPr sz="1695"/>
            </a:lvl5pPr>
            <a:lvl6pPr marL="2421560" indent="0" algn="ctr">
              <a:buNone/>
              <a:defRPr sz="1695"/>
            </a:lvl6pPr>
            <a:lvl7pPr marL="2905872" indent="0" algn="ctr">
              <a:buNone/>
              <a:defRPr sz="1695"/>
            </a:lvl7pPr>
            <a:lvl8pPr marL="3390184" indent="0" algn="ctr">
              <a:buNone/>
              <a:defRPr sz="1695"/>
            </a:lvl8pPr>
            <a:lvl9pPr marL="3874496" indent="0" algn="ctr">
              <a:buNone/>
              <a:defRPr sz="169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55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23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023" y="386762"/>
            <a:ext cx="2241754" cy="615624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4762" y="386762"/>
            <a:ext cx="6595304" cy="615624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19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14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348" y="1811057"/>
            <a:ext cx="8967014" cy="3021788"/>
          </a:xfrm>
        </p:spPr>
        <p:txBody>
          <a:bodyPr anchor="b"/>
          <a:lstStyle>
            <a:lvl1pPr>
              <a:defRPr sz="635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9348" y="4861433"/>
            <a:ext cx="8967014" cy="1589087"/>
          </a:xfrm>
        </p:spPr>
        <p:txBody>
          <a:bodyPr/>
          <a:lstStyle>
            <a:lvl1pPr marL="0" indent="0">
              <a:buNone/>
              <a:defRPr sz="2542">
                <a:solidFill>
                  <a:schemeClr val="tx1"/>
                </a:solidFill>
              </a:defRPr>
            </a:lvl1pPr>
            <a:lvl2pPr marL="484312" indent="0">
              <a:buNone/>
              <a:defRPr sz="2119">
                <a:solidFill>
                  <a:schemeClr val="tx1">
                    <a:tint val="75000"/>
                  </a:schemeClr>
                </a:solidFill>
              </a:defRPr>
            </a:lvl2pPr>
            <a:lvl3pPr marL="968624" indent="0">
              <a:buNone/>
              <a:defRPr sz="1907">
                <a:solidFill>
                  <a:schemeClr val="tx1">
                    <a:tint val="75000"/>
                  </a:schemeClr>
                </a:solidFill>
              </a:defRPr>
            </a:lvl3pPr>
            <a:lvl4pPr marL="1452936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4pPr>
            <a:lvl5pPr marL="1937248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5pPr>
            <a:lvl6pPr marL="2421560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6pPr>
            <a:lvl7pPr marL="2905872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7pPr>
            <a:lvl8pPr marL="3390184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8pPr>
            <a:lvl9pPr marL="3874496" indent="0">
              <a:buNone/>
              <a:defRPr sz="16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06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4762" y="1933810"/>
            <a:ext cx="4418529" cy="46091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63247" y="1933810"/>
            <a:ext cx="4418529" cy="46091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32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116" y="386764"/>
            <a:ext cx="8967014" cy="140411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117" y="1780788"/>
            <a:ext cx="4398222" cy="872736"/>
          </a:xfrm>
        </p:spPr>
        <p:txBody>
          <a:bodyPr anchor="b"/>
          <a:lstStyle>
            <a:lvl1pPr marL="0" indent="0">
              <a:buNone/>
              <a:defRPr sz="2542" b="1"/>
            </a:lvl1pPr>
            <a:lvl2pPr marL="484312" indent="0">
              <a:buNone/>
              <a:defRPr sz="2119" b="1"/>
            </a:lvl2pPr>
            <a:lvl3pPr marL="968624" indent="0">
              <a:buNone/>
              <a:defRPr sz="1907" b="1"/>
            </a:lvl3pPr>
            <a:lvl4pPr marL="1452936" indent="0">
              <a:buNone/>
              <a:defRPr sz="1695" b="1"/>
            </a:lvl4pPr>
            <a:lvl5pPr marL="1937248" indent="0">
              <a:buNone/>
              <a:defRPr sz="1695" b="1"/>
            </a:lvl5pPr>
            <a:lvl6pPr marL="2421560" indent="0">
              <a:buNone/>
              <a:defRPr sz="1695" b="1"/>
            </a:lvl6pPr>
            <a:lvl7pPr marL="2905872" indent="0">
              <a:buNone/>
              <a:defRPr sz="1695" b="1"/>
            </a:lvl7pPr>
            <a:lvl8pPr marL="3390184" indent="0">
              <a:buNone/>
              <a:defRPr sz="1695" b="1"/>
            </a:lvl8pPr>
            <a:lvl9pPr marL="3874496" indent="0">
              <a:buNone/>
              <a:defRPr sz="169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6117" y="2653524"/>
            <a:ext cx="4398222" cy="390293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3248" y="1780788"/>
            <a:ext cx="4419883" cy="872736"/>
          </a:xfrm>
        </p:spPr>
        <p:txBody>
          <a:bodyPr anchor="b"/>
          <a:lstStyle>
            <a:lvl1pPr marL="0" indent="0">
              <a:buNone/>
              <a:defRPr sz="2542" b="1"/>
            </a:lvl1pPr>
            <a:lvl2pPr marL="484312" indent="0">
              <a:buNone/>
              <a:defRPr sz="2119" b="1"/>
            </a:lvl2pPr>
            <a:lvl3pPr marL="968624" indent="0">
              <a:buNone/>
              <a:defRPr sz="1907" b="1"/>
            </a:lvl3pPr>
            <a:lvl4pPr marL="1452936" indent="0">
              <a:buNone/>
              <a:defRPr sz="1695" b="1"/>
            </a:lvl4pPr>
            <a:lvl5pPr marL="1937248" indent="0">
              <a:buNone/>
              <a:defRPr sz="1695" b="1"/>
            </a:lvl5pPr>
            <a:lvl6pPr marL="2421560" indent="0">
              <a:buNone/>
              <a:defRPr sz="1695" b="1"/>
            </a:lvl6pPr>
            <a:lvl7pPr marL="2905872" indent="0">
              <a:buNone/>
              <a:defRPr sz="1695" b="1"/>
            </a:lvl7pPr>
            <a:lvl8pPr marL="3390184" indent="0">
              <a:buNone/>
              <a:defRPr sz="1695" b="1"/>
            </a:lvl8pPr>
            <a:lvl9pPr marL="3874496" indent="0">
              <a:buNone/>
              <a:defRPr sz="169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63248" y="2653524"/>
            <a:ext cx="4419883" cy="390293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02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27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0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116" y="484293"/>
            <a:ext cx="3353154" cy="1695027"/>
          </a:xfrm>
        </p:spPr>
        <p:txBody>
          <a:bodyPr anchor="b"/>
          <a:lstStyle>
            <a:lvl1pPr>
              <a:defRPr sz="339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883" y="1045941"/>
            <a:ext cx="5263247" cy="5162432"/>
          </a:xfrm>
        </p:spPr>
        <p:txBody>
          <a:bodyPr/>
          <a:lstStyle>
            <a:lvl1pPr>
              <a:defRPr sz="3390"/>
            </a:lvl1pPr>
            <a:lvl2pPr>
              <a:defRPr sz="2966"/>
            </a:lvl2pPr>
            <a:lvl3pPr>
              <a:defRPr sz="2542"/>
            </a:lvl3pPr>
            <a:lvl4pPr>
              <a:defRPr sz="2119"/>
            </a:lvl4pPr>
            <a:lvl5pPr>
              <a:defRPr sz="2119"/>
            </a:lvl5pPr>
            <a:lvl6pPr>
              <a:defRPr sz="2119"/>
            </a:lvl6pPr>
            <a:lvl7pPr>
              <a:defRPr sz="2119"/>
            </a:lvl7pPr>
            <a:lvl8pPr>
              <a:defRPr sz="2119"/>
            </a:lvl8pPr>
            <a:lvl9pPr>
              <a:defRPr sz="211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116" y="2179320"/>
            <a:ext cx="3353154" cy="4037460"/>
          </a:xfrm>
        </p:spPr>
        <p:txBody>
          <a:bodyPr/>
          <a:lstStyle>
            <a:lvl1pPr marL="0" indent="0">
              <a:buNone/>
              <a:defRPr sz="1695"/>
            </a:lvl1pPr>
            <a:lvl2pPr marL="484312" indent="0">
              <a:buNone/>
              <a:defRPr sz="1483"/>
            </a:lvl2pPr>
            <a:lvl3pPr marL="968624" indent="0">
              <a:buNone/>
              <a:defRPr sz="1271"/>
            </a:lvl3pPr>
            <a:lvl4pPr marL="1452936" indent="0">
              <a:buNone/>
              <a:defRPr sz="1059"/>
            </a:lvl4pPr>
            <a:lvl5pPr marL="1937248" indent="0">
              <a:buNone/>
              <a:defRPr sz="1059"/>
            </a:lvl5pPr>
            <a:lvl6pPr marL="2421560" indent="0">
              <a:buNone/>
              <a:defRPr sz="1059"/>
            </a:lvl6pPr>
            <a:lvl7pPr marL="2905872" indent="0">
              <a:buNone/>
              <a:defRPr sz="1059"/>
            </a:lvl7pPr>
            <a:lvl8pPr marL="3390184" indent="0">
              <a:buNone/>
              <a:defRPr sz="1059"/>
            </a:lvl8pPr>
            <a:lvl9pPr marL="3874496" indent="0">
              <a:buNone/>
              <a:defRPr sz="10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31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116" y="484293"/>
            <a:ext cx="3353154" cy="1695027"/>
          </a:xfrm>
        </p:spPr>
        <p:txBody>
          <a:bodyPr anchor="b"/>
          <a:lstStyle>
            <a:lvl1pPr>
              <a:defRPr sz="339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19883" y="1045941"/>
            <a:ext cx="5263247" cy="5162432"/>
          </a:xfrm>
        </p:spPr>
        <p:txBody>
          <a:bodyPr anchor="t"/>
          <a:lstStyle>
            <a:lvl1pPr marL="0" indent="0">
              <a:buNone/>
              <a:defRPr sz="3390"/>
            </a:lvl1pPr>
            <a:lvl2pPr marL="484312" indent="0">
              <a:buNone/>
              <a:defRPr sz="2966"/>
            </a:lvl2pPr>
            <a:lvl3pPr marL="968624" indent="0">
              <a:buNone/>
              <a:defRPr sz="2542"/>
            </a:lvl3pPr>
            <a:lvl4pPr marL="1452936" indent="0">
              <a:buNone/>
              <a:defRPr sz="2119"/>
            </a:lvl4pPr>
            <a:lvl5pPr marL="1937248" indent="0">
              <a:buNone/>
              <a:defRPr sz="2119"/>
            </a:lvl5pPr>
            <a:lvl6pPr marL="2421560" indent="0">
              <a:buNone/>
              <a:defRPr sz="2119"/>
            </a:lvl6pPr>
            <a:lvl7pPr marL="2905872" indent="0">
              <a:buNone/>
              <a:defRPr sz="2119"/>
            </a:lvl7pPr>
            <a:lvl8pPr marL="3390184" indent="0">
              <a:buNone/>
              <a:defRPr sz="2119"/>
            </a:lvl8pPr>
            <a:lvl9pPr marL="3874496" indent="0">
              <a:buNone/>
              <a:defRPr sz="211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116" y="2179320"/>
            <a:ext cx="3353154" cy="4037460"/>
          </a:xfrm>
        </p:spPr>
        <p:txBody>
          <a:bodyPr/>
          <a:lstStyle>
            <a:lvl1pPr marL="0" indent="0">
              <a:buNone/>
              <a:defRPr sz="1695"/>
            </a:lvl1pPr>
            <a:lvl2pPr marL="484312" indent="0">
              <a:buNone/>
              <a:defRPr sz="1483"/>
            </a:lvl2pPr>
            <a:lvl3pPr marL="968624" indent="0">
              <a:buNone/>
              <a:defRPr sz="1271"/>
            </a:lvl3pPr>
            <a:lvl4pPr marL="1452936" indent="0">
              <a:buNone/>
              <a:defRPr sz="1059"/>
            </a:lvl4pPr>
            <a:lvl5pPr marL="1937248" indent="0">
              <a:buNone/>
              <a:defRPr sz="1059"/>
            </a:lvl5pPr>
            <a:lvl6pPr marL="2421560" indent="0">
              <a:buNone/>
              <a:defRPr sz="1059"/>
            </a:lvl6pPr>
            <a:lvl7pPr marL="2905872" indent="0">
              <a:buNone/>
              <a:defRPr sz="1059"/>
            </a:lvl7pPr>
            <a:lvl8pPr marL="3390184" indent="0">
              <a:buNone/>
              <a:defRPr sz="1059"/>
            </a:lvl8pPr>
            <a:lvl9pPr marL="3874496" indent="0">
              <a:buNone/>
              <a:defRPr sz="10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23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4762" y="386764"/>
            <a:ext cx="8967014" cy="14041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762" y="1933810"/>
            <a:ext cx="8967014" cy="4609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762" y="6733024"/>
            <a:ext cx="2339221" cy="386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54548-6307-41D8-B581-5A0E86ADF8F0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3853" y="6733024"/>
            <a:ext cx="3508832" cy="386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42555" y="6733024"/>
            <a:ext cx="2339221" cy="386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F432F-C3E9-49BE-A099-6B0A5EDB1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97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8624" rtl="0" eaLnBrk="1" latinLnBrk="0" hangingPunct="1">
        <a:lnSpc>
          <a:spcPct val="90000"/>
        </a:lnSpc>
        <a:spcBef>
          <a:spcPct val="0"/>
        </a:spcBef>
        <a:buNone/>
        <a:defRPr kumimoji="1" sz="46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2156" indent="-242156" algn="l" defTabSz="968624" rtl="0" eaLnBrk="1" latinLnBrk="0" hangingPunct="1">
        <a:lnSpc>
          <a:spcPct val="90000"/>
        </a:lnSpc>
        <a:spcBef>
          <a:spcPts val="1059"/>
        </a:spcBef>
        <a:buFont typeface="Arial" panose="020B0604020202020204" pitchFamily="34" charset="0"/>
        <a:buChar char="•"/>
        <a:defRPr kumimoji="1" sz="2966" kern="1200">
          <a:solidFill>
            <a:schemeClr val="tx1"/>
          </a:solidFill>
          <a:latin typeface="+mn-lt"/>
          <a:ea typeface="+mn-ea"/>
          <a:cs typeface="+mn-cs"/>
        </a:defRPr>
      </a:lvl1pPr>
      <a:lvl2pPr marL="726468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2542" kern="1200">
          <a:solidFill>
            <a:schemeClr val="tx1"/>
          </a:solidFill>
          <a:latin typeface="+mn-lt"/>
          <a:ea typeface="+mn-ea"/>
          <a:cs typeface="+mn-cs"/>
        </a:defRPr>
      </a:lvl2pPr>
      <a:lvl3pPr marL="1210780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2119" kern="1200">
          <a:solidFill>
            <a:schemeClr val="tx1"/>
          </a:solidFill>
          <a:latin typeface="+mn-lt"/>
          <a:ea typeface="+mn-ea"/>
          <a:cs typeface="+mn-cs"/>
        </a:defRPr>
      </a:lvl3pPr>
      <a:lvl4pPr marL="1695092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4pPr>
      <a:lvl5pPr marL="2179404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5pPr>
      <a:lvl6pPr marL="2663716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6pPr>
      <a:lvl7pPr marL="3148028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7pPr>
      <a:lvl8pPr marL="3632340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8pPr>
      <a:lvl9pPr marL="4116652" indent="-242156" algn="l" defTabSz="968624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1pPr>
      <a:lvl2pPr marL="484312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2pPr>
      <a:lvl3pPr marL="968624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3pPr>
      <a:lvl4pPr marL="1452936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4pPr>
      <a:lvl5pPr marL="1937248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5pPr>
      <a:lvl6pPr marL="2421560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6pPr>
      <a:lvl7pPr marL="2905872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7pPr>
      <a:lvl8pPr marL="3390184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8pPr>
      <a:lvl9pPr marL="3874496" algn="l" defTabSz="968624" rtl="0" eaLnBrk="1" latinLnBrk="0" hangingPunct="1">
        <a:defRPr kumimoji="1" sz="19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C10629-2529-DB23-D36E-6737C9667AA7}"/>
              </a:ext>
            </a:extLst>
          </p:cNvPr>
          <p:cNvSpPr txBox="1"/>
          <p:nvPr/>
        </p:nvSpPr>
        <p:spPr>
          <a:xfrm>
            <a:off x="106878" y="272092"/>
            <a:ext cx="4777891" cy="385811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ja-JP" altLang="en-US" sz="1907" b="1" dirty="0"/>
              <a:t>事業名</a:t>
            </a:r>
            <a:endParaRPr lang="en-US" altLang="ja-JP" sz="1907" b="1" dirty="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D11B437-94C9-B489-60E8-458C5996E976}"/>
              </a:ext>
            </a:extLst>
          </p:cNvPr>
          <p:cNvGrpSpPr/>
          <p:nvPr/>
        </p:nvGrpSpPr>
        <p:grpSpPr>
          <a:xfrm>
            <a:off x="53439" y="674402"/>
            <a:ext cx="10396538" cy="99059"/>
            <a:chOff x="0" y="480588"/>
            <a:chExt cx="10396538" cy="99059"/>
          </a:xfrm>
          <a:solidFill>
            <a:schemeClr val="accent5"/>
          </a:solidFill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EB6207B4-4CED-24A8-76AC-4C1B7A5F3C2A}"/>
                </a:ext>
              </a:extLst>
            </p:cNvPr>
            <p:cNvSpPr/>
            <p:nvPr/>
          </p:nvSpPr>
          <p:spPr>
            <a:xfrm>
              <a:off x="0" y="480588"/>
              <a:ext cx="10396538" cy="457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64DCDD98-3E1A-4DD1-FCE3-A0C39038FBB5}"/>
                </a:ext>
              </a:extLst>
            </p:cNvPr>
            <p:cNvSpPr/>
            <p:nvPr/>
          </p:nvSpPr>
          <p:spPr>
            <a:xfrm>
              <a:off x="0" y="533928"/>
              <a:ext cx="1039653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F5DBF4A-D359-3D38-C10A-CA187777B8C1}"/>
              </a:ext>
            </a:extLst>
          </p:cNvPr>
          <p:cNvSpPr txBox="1"/>
          <p:nvPr/>
        </p:nvSpPr>
        <p:spPr>
          <a:xfrm>
            <a:off x="4952009" y="306444"/>
            <a:ext cx="3039215" cy="31710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b="1" dirty="0"/>
              <a:t>（申請主体名）</a:t>
            </a:r>
          </a:p>
        </p:txBody>
      </p:sp>
      <p:sp>
        <p:nvSpPr>
          <p:cNvPr id="22" name="テキスト プレースホルダー 17">
            <a:extLst>
              <a:ext uri="{FF2B5EF4-FFF2-40B4-BE49-F238E27FC236}">
                <a16:creationId xmlns:a16="http://schemas.microsoft.com/office/drawing/2014/main" id="{6BCE56C5-3123-4C48-53BF-F30261228FF9}"/>
              </a:ext>
            </a:extLst>
          </p:cNvPr>
          <p:cNvSpPr txBox="1">
            <a:spLocks/>
          </p:cNvSpPr>
          <p:nvPr/>
        </p:nvSpPr>
        <p:spPr>
          <a:xfrm>
            <a:off x="8058465" y="318494"/>
            <a:ext cx="2340000" cy="43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36000" tIns="36000" rIns="36000" bIns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事業費：○○○千円</a:t>
            </a:r>
            <a:endParaRPr kumimoji="1" lang="en-US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申請額：○○○千円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9616F7DB-C7DE-5F12-8777-9C7EBAC944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87453"/>
              </p:ext>
            </p:extLst>
          </p:nvPr>
        </p:nvGraphicFramePr>
        <p:xfrm>
          <a:off x="7943430" y="972469"/>
          <a:ext cx="2340000" cy="1058577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2469983136"/>
                    </a:ext>
                  </a:extLst>
                </a:gridCol>
              </a:tblGrid>
              <a:tr h="223774">
                <a:tc>
                  <a:txBody>
                    <a:bodyPr/>
                    <a:lstStyle/>
                    <a:p>
                      <a:pPr lvl="1" algn="l"/>
                      <a:r>
                        <a:rPr kumimoji="1" lang="ja-JP" altLang="en-US" sz="10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事業の類型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240191"/>
                  </a:ext>
                </a:extLst>
              </a:tr>
              <a:tr h="5020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開発型　・　改良型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dist">
                        <a:lnSpc>
                          <a:spcPts val="300"/>
                        </a:lnSpc>
                      </a:pPr>
                      <a:endParaRPr kumimoji="1" lang="en-US" altLang="ja-JP" sz="900" b="1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どちらかに○を付けてください</a:t>
                      </a:r>
                      <a:endParaRPr kumimoji="1" lang="zh-TW" altLang="en-US" sz="900" b="1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722347"/>
                  </a:ext>
                </a:extLst>
              </a:tr>
              <a:tr h="2279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8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169650"/>
                  </a:ext>
                </a:extLst>
              </a:tr>
            </a:tbl>
          </a:graphicData>
        </a:graphic>
      </p:graphicFrame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141B04F-40EC-CB8C-7455-3E8411025549}"/>
              </a:ext>
            </a:extLst>
          </p:cNvPr>
          <p:cNvSpPr txBox="1"/>
          <p:nvPr/>
        </p:nvSpPr>
        <p:spPr>
          <a:xfrm>
            <a:off x="8399722" y="20066"/>
            <a:ext cx="1585691" cy="215444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r"/>
            <a:r>
              <a:rPr lang="ja-JP" altLang="en-US" sz="800" b="1" dirty="0"/>
              <a:t>峡南地域魅力向上事業補助金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F7E8342-67F1-909A-8D83-1F04CF773C1B}"/>
              </a:ext>
            </a:extLst>
          </p:cNvPr>
          <p:cNvSpPr txBox="1"/>
          <p:nvPr/>
        </p:nvSpPr>
        <p:spPr>
          <a:xfrm>
            <a:off x="7943430" y="2039709"/>
            <a:ext cx="2340000" cy="5078313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※</a:t>
            </a:r>
            <a:r>
              <a:rPr kumimoji="1" lang="ja-JP" altLang="en-US" dirty="0">
                <a:solidFill>
                  <a:srgbClr val="FF0000"/>
                </a:solidFill>
              </a:rPr>
              <a:t>事業内容が分かるイメージ図や写真等を自由に貼り付けしてください。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A65AB48-FD6B-4644-9BAA-17C768D65098}"/>
              </a:ext>
            </a:extLst>
          </p:cNvPr>
          <p:cNvSpPr txBox="1"/>
          <p:nvPr/>
        </p:nvSpPr>
        <p:spPr>
          <a:xfrm>
            <a:off x="53439" y="6839083"/>
            <a:ext cx="5380447" cy="36933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※</a:t>
            </a:r>
            <a:r>
              <a:rPr kumimoji="1" lang="ja-JP" altLang="en-US" dirty="0">
                <a:solidFill>
                  <a:srgbClr val="FF0000"/>
                </a:solidFill>
              </a:rPr>
              <a:t>ページ数は増やさず１枚のみで提出ください。</a:t>
            </a:r>
            <a:endParaRPr kumimoji="1" lang="en-US" altLang="ja-JP" dirty="0"/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AB359F2A-6CA4-66B3-4D8B-FE167E20C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580989"/>
              </p:ext>
            </p:extLst>
          </p:nvPr>
        </p:nvGraphicFramePr>
        <p:xfrm>
          <a:off x="163586" y="855273"/>
          <a:ext cx="7392620" cy="59279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4083">
                  <a:extLst>
                    <a:ext uri="{9D8B030D-6E8A-4147-A177-3AD203B41FA5}">
                      <a16:colId xmlns:a16="http://schemas.microsoft.com/office/drawing/2014/main" val="1668536576"/>
                    </a:ext>
                  </a:extLst>
                </a:gridCol>
                <a:gridCol w="2464836">
                  <a:extLst>
                    <a:ext uri="{9D8B030D-6E8A-4147-A177-3AD203B41FA5}">
                      <a16:colId xmlns:a16="http://schemas.microsoft.com/office/drawing/2014/main" val="3848430109"/>
                    </a:ext>
                  </a:extLst>
                </a:gridCol>
                <a:gridCol w="218649">
                  <a:extLst>
                    <a:ext uri="{9D8B030D-6E8A-4147-A177-3AD203B41FA5}">
                      <a16:colId xmlns:a16="http://schemas.microsoft.com/office/drawing/2014/main" val="726134082"/>
                    </a:ext>
                  </a:extLst>
                </a:gridCol>
                <a:gridCol w="702334">
                  <a:extLst>
                    <a:ext uri="{9D8B030D-6E8A-4147-A177-3AD203B41FA5}">
                      <a16:colId xmlns:a16="http://schemas.microsoft.com/office/drawing/2014/main" val="3306906393"/>
                    </a:ext>
                  </a:extLst>
                </a:gridCol>
                <a:gridCol w="526882">
                  <a:extLst>
                    <a:ext uri="{9D8B030D-6E8A-4147-A177-3AD203B41FA5}">
                      <a16:colId xmlns:a16="http://schemas.microsoft.com/office/drawing/2014/main" val="4137836811"/>
                    </a:ext>
                  </a:extLst>
                </a:gridCol>
                <a:gridCol w="2245836">
                  <a:extLst>
                    <a:ext uri="{9D8B030D-6E8A-4147-A177-3AD203B41FA5}">
                      <a16:colId xmlns:a16="http://schemas.microsoft.com/office/drawing/2014/main" val="3355062718"/>
                    </a:ext>
                  </a:extLst>
                </a:gridCol>
              </a:tblGrid>
              <a:tr h="3917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活用する地域資源</a:t>
                      </a:r>
                      <a:endParaRPr kumimoji="1" lang="en-US" altLang="ja-JP" sz="9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800" dirty="0"/>
                    </a:p>
                    <a:p>
                      <a:pPr algn="l"/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kumimoji="1" lang="ja-JP" altLang="en-US" sz="900" b="1" dirty="0"/>
                        <a:t>対象町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800" dirty="0"/>
                    </a:p>
                    <a:p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363430"/>
                  </a:ext>
                </a:extLst>
              </a:tr>
              <a:tr h="10354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事業概要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476153"/>
                  </a:ext>
                </a:extLst>
              </a:tr>
              <a:tr h="722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現状・課題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/>
                        <a:t>これまでの</a:t>
                      </a:r>
                      <a:endParaRPr kumimoji="1" lang="en-US" altLang="ja-JP" sz="800" b="1" dirty="0"/>
                    </a:p>
                    <a:p>
                      <a:pPr algn="ctr"/>
                      <a:r>
                        <a:rPr kumimoji="1" lang="ja-JP" altLang="en-US" sz="800" b="1" dirty="0"/>
                        <a:t>取組・成果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905751"/>
                  </a:ext>
                </a:extLst>
              </a:tr>
              <a:tr h="794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事業目標</a:t>
                      </a:r>
                      <a:endParaRPr kumimoji="1" lang="en-US" altLang="ja-JP" sz="9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44525"/>
                  </a:ext>
                </a:extLst>
              </a:tr>
              <a:tr h="81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目標達成のための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取り組み及び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販路開拓計画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187027"/>
                  </a:ext>
                </a:extLst>
              </a:tr>
              <a:tr h="722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ターゲット</a:t>
                      </a:r>
                      <a:endParaRPr kumimoji="1" lang="en-US" altLang="ja-JP" sz="9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/>
                        <a:t>スケジュール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696330"/>
                  </a:ext>
                </a:extLst>
              </a:tr>
              <a:tr h="722908">
                <a:tc>
                  <a:txBody>
                    <a:bodyPr/>
                    <a:lstStyle/>
                    <a:p>
                      <a:pPr marL="0" marR="0" lvl="0" indent="0" algn="ctr" defTabSz="9686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/>
                        <a:t>峡南地域全体への</a:t>
                      </a:r>
                      <a:endParaRPr kumimoji="1" lang="en-US" altLang="ja-JP" sz="900" b="1" dirty="0"/>
                    </a:p>
                    <a:p>
                      <a:pPr marL="0" marR="0" lvl="0" indent="0" algn="ctr" defTabSz="9686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/>
                        <a:t>波及効果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96867"/>
                  </a:ext>
                </a:extLst>
              </a:tr>
              <a:tr h="722908">
                <a:tc>
                  <a:txBody>
                    <a:bodyPr/>
                    <a:lstStyle/>
                    <a:p>
                      <a:pPr marL="0" marR="0" lvl="0" indent="0" algn="ctr" defTabSz="9686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/>
                        <a:t>補助事業実施後の取組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1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63930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331143-D0ED-E8A0-D162-E60E7BA17FBA}"/>
              </a:ext>
            </a:extLst>
          </p:cNvPr>
          <p:cNvSpPr txBox="1"/>
          <p:nvPr/>
        </p:nvSpPr>
        <p:spPr>
          <a:xfrm>
            <a:off x="0" y="10482"/>
            <a:ext cx="11695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様式第１号の１</a:t>
            </a:r>
          </a:p>
        </p:txBody>
      </p:sp>
    </p:spTree>
    <p:extLst>
      <p:ext uri="{BB962C8B-B14F-4D97-AF65-F5344CB8AC3E}">
        <p14:creationId xmlns:p14="http://schemas.microsoft.com/office/powerpoint/2010/main" val="2106109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11607</TotalTime>
  <Words>109</Words>
  <Application>Microsoft Office PowerPoint</Application>
  <PresentationFormat>ユーザー設定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山梨県</dc:creator>
  <cp:lastModifiedBy>山梨県</cp:lastModifiedBy>
  <cp:revision>161</cp:revision>
  <cp:lastPrinted>2026-04-14T10:52:02Z</cp:lastPrinted>
  <dcterms:created xsi:type="dcterms:W3CDTF">2024-01-31T23:43:03Z</dcterms:created>
  <dcterms:modified xsi:type="dcterms:W3CDTF">2026-04-14T10:52:04Z</dcterms:modified>
</cp:coreProperties>
</file>